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48" r:id="rId1"/>
  </p:sldMasterIdLst>
  <p:notesMasterIdLst>
    <p:notesMasterId r:id="rId32"/>
  </p:notesMasterIdLst>
  <p:sldIdLst>
    <p:sldId id="256" r:id="rId2"/>
    <p:sldId id="398" r:id="rId3"/>
    <p:sldId id="410" r:id="rId4"/>
    <p:sldId id="399" r:id="rId5"/>
    <p:sldId id="400" r:id="rId6"/>
    <p:sldId id="401" r:id="rId7"/>
    <p:sldId id="402" r:id="rId8"/>
    <p:sldId id="403" r:id="rId9"/>
    <p:sldId id="404" r:id="rId10"/>
    <p:sldId id="405" r:id="rId11"/>
    <p:sldId id="406" r:id="rId12"/>
    <p:sldId id="407" r:id="rId13"/>
    <p:sldId id="408" r:id="rId14"/>
    <p:sldId id="381" r:id="rId15"/>
    <p:sldId id="382" r:id="rId16"/>
    <p:sldId id="411" r:id="rId17"/>
    <p:sldId id="384" r:id="rId18"/>
    <p:sldId id="385" r:id="rId19"/>
    <p:sldId id="412" r:id="rId20"/>
    <p:sldId id="387" r:id="rId21"/>
    <p:sldId id="388" r:id="rId22"/>
    <p:sldId id="396" r:id="rId23"/>
    <p:sldId id="397" r:id="rId24"/>
    <p:sldId id="391" r:id="rId25"/>
    <p:sldId id="392" r:id="rId26"/>
    <p:sldId id="393" r:id="rId27"/>
    <p:sldId id="394" r:id="rId28"/>
    <p:sldId id="395" r:id="rId29"/>
    <p:sldId id="368" r:id="rId30"/>
    <p:sldId id="259" r:id="rId31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45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50" y="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58ADF-7975-49B8-A4E1-AF955784BB2E}" type="datetimeFigureOut">
              <a:rPr lang="id-ID" smtClean="0"/>
              <a:t>19/12/2016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1FC05-AE22-4C0A-B274-7F1E5E4ED37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0089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1FC05-AE22-4C0A-B274-7F1E5E4ED37A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622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843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55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016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326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97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415980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0" y="4186796"/>
            <a:ext cx="12192000" cy="86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/>
          <p:cNvSpPr/>
          <p:nvPr userDrawn="1"/>
        </p:nvSpPr>
        <p:spPr>
          <a:xfrm>
            <a:off x="5232108" y="3349340"/>
            <a:ext cx="1698602" cy="1674911"/>
          </a:xfrm>
          <a:prstGeom prst="ellipse">
            <a:avLst/>
          </a:prstGeom>
          <a:solidFill>
            <a:schemeClr val="bg2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Oval 9"/>
          <p:cNvSpPr/>
          <p:nvPr userDrawn="1"/>
        </p:nvSpPr>
        <p:spPr>
          <a:xfrm>
            <a:off x="5227503" y="3340635"/>
            <a:ext cx="1698602" cy="1674911"/>
          </a:xfrm>
          <a:prstGeom prst="ellipse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662" y="3614678"/>
            <a:ext cx="1629043" cy="119090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 extrusionH="120650">
            <a:extrusionClr>
              <a:schemeClr val="bg1"/>
            </a:extrusionClr>
          </a:sp3d>
        </p:spPr>
      </p:pic>
      <p:sp>
        <p:nvSpPr>
          <p:cNvPr id="12" name="TextBox 11"/>
          <p:cNvSpPr txBox="1"/>
          <p:nvPr userDrawn="1"/>
        </p:nvSpPr>
        <p:spPr>
          <a:xfrm>
            <a:off x="2831380" y="5238789"/>
            <a:ext cx="694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Myriad Pro" panose="020B0503030403020204" pitchFamily="34" charset="0"/>
              </a:rPr>
              <a:t>POLITEKNIK</a:t>
            </a:r>
            <a:r>
              <a:rPr lang="en-US" sz="2800" baseline="0" dirty="0">
                <a:solidFill>
                  <a:schemeClr val="accent5">
                    <a:lumMod val="75000"/>
                  </a:schemeClr>
                </a:solidFill>
                <a:latin typeface="Myriad Pro" panose="020B0503030403020204" pitchFamily="34" charset="0"/>
              </a:rPr>
              <a:t> ELEKTRONIKA NEGERI SURABAYA</a:t>
            </a:r>
            <a:endParaRPr lang="id-ID" sz="2800" dirty="0">
              <a:solidFill>
                <a:schemeClr val="accent5">
                  <a:lumMod val="75000"/>
                </a:schemeClr>
              </a:solidFill>
              <a:latin typeface="Myriad Pro" panose="020B0503030403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52209" y="329109"/>
            <a:ext cx="10249191" cy="1918791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52209" y="2324100"/>
            <a:ext cx="10249191" cy="6421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24325D9B-480F-406F-93FF-E9C4FC5192B5}" type="datetime1">
              <a:rPr lang="id-ID" smtClean="0"/>
              <a:t>19/12/2016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7819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138" y="1668242"/>
            <a:ext cx="4150761" cy="1510066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64099" y="1668243"/>
            <a:ext cx="6874709" cy="44636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d-ID"/>
              <a:t>Klik ikon untuk menambahkan gambar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139" y="3230148"/>
            <a:ext cx="4150761" cy="290174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6761-9AF4-4063-A4A5-63D33FD25CE2}" type="datetime1">
              <a:rPr lang="id-ID" smtClean="0"/>
              <a:t>19/12/2016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42453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/>
          <p:cNvSpPr/>
          <p:nvPr userDrawn="1"/>
        </p:nvSpPr>
        <p:spPr>
          <a:xfrm>
            <a:off x="0" y="1453598"/>
            <a:ext cx="12192000" cy="86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/>
          <p:cNvSpPr/>
          <p:nvPr userDrawn="1"/>
        </p:nvSpPr>
        <p:spPr>
          <a:xfrm flipV="1">
            <a:off x="0" y="6809556"/>
            <a:ext cx="12192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/>
          <p:cNvSpPr/>
          <p:nvPr userDrawn="1"/>
        </p:nvSpPr>
        <p:spPr>
          <a:xfrm flipV="1">
            <a:off x="0" y="6858000"/>
            <a:ext cx="121920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4" y="259456"/>
            <a:ext cx="1151561" cy="87632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 extrusionH="120650">
            <a:extrusionClr>
              <a:schemeClr val="bg1"/>
            </a:extrusionClr>
          </a:sp3d>
        </p:spPr>
      </p:pic>
    </p:spTree>
    <p:extLst>
      <p:ext uri="{BB962C8B-B14F-4D97-AF65-F5344CB8AC3E}">
        <p14:creationId xmlns:p14="http://schemas.microsoft.com/office/powerpoint/2010/main" val="2887710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42453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yriad Pro" panose="020B0503030403020204" pitchFamily="34" charset="0"/>
              </a:defRPr>
            </a:lvl1pPr>
            <a:lvl2pPr>
              <a:defRPr>
                <a:latin typeface="Myriad Pro" panose="020B0503030403020204" pitchFamily="34" charset="0"/>
              </a:defRPr>
            </a:lvl2pPr>
            <a:lvl3pPr>
              <a:defRPr>
                <a:latin typeface="Myriad Pro" panose="020B0503030403020204" pitchFamily="34" charset="0"/>
              </a:defRPr>
            </a:lvl3pPr>
            <a:lvl4pPr>
              <a:defRPr>
                <a:latin typeface="Myriad Pro" panose="020B0503030403020204" pitchFamily="34" charset="0"/>
              </a:defRPr>
            </a:lvl4pPr>
            <a:lvl5pPr>
              <a:defRPr>
                <a:latin typeface="Myriad Pro" panose="020B0503030403020204" pitchFamily="34" charset="0"/>
              </a:defRPr>
            </a:lvl5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07AC7-CD9B-43C3-916D-A3EBBDFF0859}" type="datetime1">
              <a:rPr lang="id-ID" smtClean="0"/>
              <a:t>19/12/2016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23724"/>
            <a:ext cx="2743200" cy="365125"/>
          </a:xfrm>
        </p:spPr>
        <p:txBody>
          <a:bodyPr/>
          <a:lstStyle/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0" y="1453598"/>
            <a:ext cx="12192000" cy="86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/>
          <p:cNvSpPr/>
          <p:nvPr userDrawn="1"/>
        </p:nvSpPr>
        <p:spPr>
          <a:xfrm flipV="1">
            <a:off x="0" y="6809556"/>
            <a:ext cx="12192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/>
          <p:cNvSpPr/>
          <p:nvPr userDrawn="1"/>
        </p:nvSpPr>
        <p:spPr>
          <a:xfrm flipV="1">
            <a:off x="0" y="6858000"/>
            <a:ext cx="121920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4" y="259456"/>
            <a:ext cx="1151561" cy="87632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 extrusionH="120650">
            <a:extrusionClr>
              <a:schemeClr val="bg1"/>
            </a:extrusionClr>
          </a:sp3d>
        </p:spPr>
      </p:pic>
    </p:spTree>
    <p:extLst>
      <p:ext uri="{BB962C8B-B14F-4D97-AF65-F5344CB8AC3E}">
        <p14:creationId xmlns:p14="http://schemas.microsoft.com/office/powerpoint/2010/main" val="139689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415980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0" y="4186796"/>
            <a:ext cx="12192000" cy="86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209" y="1157442"/>
            <a:ext cx="10515600" cy="183391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209" y="3182303"/>
            <a:ext cx="10515600" cy="6826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6EE34-B9FA-4691-95AA-B3800AB312AD}" type="datetime1">
              <a:rPr lang="id-ID" smtClean="0"/>
              <a:t>19/12/2016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895350" y="4587794"/>
            <a:ext cx="1698602" cy="1674911"/>
            <a:chOff x="895350" y="4587794"/>
            <a:chExt cx="1698602" cy="1674911"/>
          </a:xfrm>
        </p:grpSpPr>
        <p:sp>
          <p:nvSpPr>
            <p:cNvPr id="10" name="Oval 9"/>
            <p:cNvSpPr/>
            <p:nvPr userDrawn="1"/>
          </p:nvSpPr>
          <p:spPr>
            <a:xfrm>
              <a:off x="895350" y="4587794"/>
              <a:ext cx="1698602" cy="167491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09" y="4849137"/>
              <a:ext cx="1629043" cy="1190905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 extrusionH="120650">
              <a:extrusionClr>
                <a:schemeClr val="bg1"/>
              </a:extrusionClr>
            </a:sp3d>
          </p:spPr>
        </p:pic>
      </p:grpSp>
      <p:sp>
        <p:nvSpPr>
          <p:cNvPr id="11" name="TextBox 10"/>
          <p:cNvSpPr txBox="1"/>
          <p:nvPr userDrawn="1"/>
        </p:nvSpPr>
        <p:spPr>
          <a:xfrm>
            <a:off x="3009180" y="5034742"/>
            <a:ext cx="694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Myriad Pro" panose="020B0503030403020204" pitchFamily="34" charset="0"/>
              </a:rPr>
              <a:t>POLITEKNIK</a:t>
            </a:r>
            <a:r>
              <a:rPr lang="en-US" sz="2800" baseline="0" dirty="0">
                <a:solidFill>
                  <a:schemeClr val="accent5">
                    <a:lumMod val="75000"/>
                  </a:schemeClr>
                </a:solidFill>
                <a:latin typeface="Myriad Pro" panose="020B0503030403020204" pitchFamily="34" charset="0"/>
              </a:rPr>
              <a:t> ELEKTRONIKA NEGERI SURABAYA</a:t>
            </a:r>
            <a:endParaRPr lang="id-ID" sz="2800" dirty="0">
              <a:solidFill>
                <a:schemeClr val="accent5">
                  <a:lumMod val="75000"/>
                </a:schemeClr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52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415980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0" y="4186796"/>
            <a:ext cx="12192000" cy="86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209" y="1157442"/>
            <a:ext cx="10515600" cy="226817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05299-6997-42A7-BAB5-C703B86C24F0}" type="datetime1">
              <a:rPr lang="id-ID" smtClean="0"/>
              <a:t>19/12/2016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895350" y="4587794"/>
            <a:ext cx="1698602" cy="1674911"/>
            <a:chOff x="895350" y="4587794"/>
            <a:chExt cx="1698602" cy="1674911"/>
          </a:xfrm>
        </p:grpSpPr>
        <p:sp>
          <p:nvSpPr>
            <p:cNvPr id="10" name="Oval 9"/>
            <p:cNvSpPr/>
            <p:nvPr userDrawn="1"/>
          </p:nvSpPr>
          <p:spPr>
            <a:xfrm>
              <a:off x="895350" y="4587794"/>
              <a:ext cx="1698602" cy="167491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09" y="4849137"/>
              <a:ext cx="1629043" cy="1190905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 extrusionH="120650">
              <a:extrusionClr>
                <a:schemeClr val="bg1"/>
              </a:extrusionClr>
            </a:sp3d>
          </p:spPr>
        </p:pic>
      </p:grpSp>
      <p:sp>
        <p:nvSpPr>
          <p:cNvPr id="11" name="TextBox 10"/>
          <p:cNvSpPr txBox="1"/>
          <p:nvPr userDrawn="1"/>
        </p:nvSpPr>
        <p:spPr>
          <a:xfrm>
            <a:off x="3009180" y="5034742"/>
            <a:ext cx="694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Myriad Pro" panose="020B0503030403020204" pitchFamily="34" charset="0"/>
              </a:rPr>
              <a:t>POLITEKNIK</a:t>
            </a:r>
            <a:r>
              <a:rPr lang="en-US" sz="2800" baseline="0" dirty="0">
                <a:solidFill>
                  <a:schemeClr val="accent5">
                    <a:lumMod val="75000"/>
                  </a:schemeClr>
                </a:solidFill>
                <a:latin typeface="Myriad Pro" panose="020B0503030403020204" pitchFamily="34" charset="0"/>
              </a:rPr>
              <a:t> ELEKTRONIKA NEGERI SURABAYA</a:t>
            </a:r>
            <a:endParaRPr lang="id-ID" sz="2800" dirty="0">
              <a:solidFill>
                <a:schemeClr val="accent5">
                  <a:lumMod val="75000"/>
                </a:schemeClr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162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2388275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0" y="2418800"/>
            <a:ext cx="12192000" cy="86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6400"/>
            <a:ext cx="10515600" cy="130427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365500"/>
            <a:ext cx="10515599" cy="2520419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904B-8438-499B-A1F3-A6F2F9C292C4}" type="datetime1">
              <a:rPr lang="id-ID" smtClean="0"/>
              <a:t>19/12/2016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5495925" y="1811832"/>
            <a:ext cx="1200150" cy="1183411"/>
            <a:chOff x="895350" y="4587794"/>
            <a:chExt cx="1698602" cy="1674911"/>
          </a:xfrm>
        </p:grpSpPr>
        <p:sp>
          <p:nvSpPr>
            <p:cNvPr id="10" name="Oval 9"/>
            <p:cNvSpPr/>
            <p:nvPr userDrawn="1"/>
          </p:nvSpPr>
          <p:spPr>
            <a:xfrm>
              <a:off x="895350" y="4587794"/>
              <a:ext cx="1698602" cy="167491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09" y="4849137"/>
              <a:ext cx="1629043" cy="1190905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 extrusionH="120650">
              <a:extrusionClr>
                <a:schemeClr val="bg1"/>
              </a:extrusionClr>
            </a:sp3d>
          </p:spPr>
        </p:pic>
      </p:grpSp>
    </p:spTree>
    <p:extLst>
      <p:ext uri="{BB962C8B-B14F-4D97-AF65-F5344CB8AC3E}">
        <p14:creationId xmlns:p14="http://schemas.microsoft.com/office/powerpoint/2010/main" val="2821573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142453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799" y="45653"/>
            <a:ext cx="10267197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140" y="1681163"/>
            <a:ext cx="548743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40" y="2505075"/>
            <a:ext cx="5487436" cy="3684588"/>
          </a:xfrm>
        </p:spPr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id-ID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54279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542796" cy="3684588"/>
          </a:xfrm>
        </p:spPr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id-ID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E1A4-6E20-47F5-A5DF-001BB2208F29}" type="datetime1">
              <a:rPr lang="id-ID" smtClean="0"/>
              <a:t>19/12/2016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  <p:sp>
        <p:nvSpPr>
          <p:cNvPr id="11" name="Rectangle 10"/>
          <p:cNvSpPr/>
          <p:nvPr userDrawn="1"/>
        </p:nvSpPr>
        <p:spPr>
          <a:xfrm>
            <a:off x="0" y="1453598"/>
            <a:ext cx="12192000" cy="86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/>
          <p:cNvSpPr/>
          <p:nvPr userDrawn="1"/>
        </p:nvSpPr>
        <p:spPr>
          <a:xfrm flipV="1">
            <a:off x="0" y="6809556"/>
            <a:ext cx="12192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 flipV="1">
            <a:off x="0" y="6858000"/>
            <a:ext cx="121920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4" y="259456"/>
            <a:ext cx="1151561" cy="87632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 extrusionH="120650">
            <a:extrusionClr>
              <a:schemeClr val="bg1"/>
            </a:extrusionClr>
          </a:sp3d>
        </p:spPr>
      </p:pic>
    </p:spTree>
    <p:extLst>
      <p:ext uri="{BB962C8B-B14F-4D97-AF65-F5344CB8AC3E}">
        <p14:creationId xmlns:p14="http://schemas.microsoft.com/office/powerpoint/2010/main" val="1016480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142453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24F2D-7641-428D-832E-14D3BC8F7AB8}" type="datetime1">
              <a:rPr lang="id-ID" smtClean="0"/>
              <a:t>19/12/2016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0" y="1453598"/>
            <a:ext cx="12192000" cy="86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 flipV="1">
            <a:off x="0" y="6809556"/>
            <a:ext cx="12192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6858000"/>
            <a:ext cx="121920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4" y="259456"/>
            <a:ext cx="1151561" cy="87632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 extrusionH="120650">
            <a:extrusionClr>
              <a:schemeClr val="bg1"/>
            </a:extrusionClr>
          </a:sp3d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447799" y="45653"/>
            <a:ext cx="10267197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36038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142453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E8FDE-A551-4474-A215-0D27006FC904}" type="datetime1">
              <a:rPr lang="id-ID" smtClean="0"/>
              <a:t>19/12/2016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0" y="1453598"/>
            <a:ext cx="12192000" cy="86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 flipV="1">
            <a:off x="0" y="6809556"/>
            <a:ext cx="12192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6858000"/>
            <a:ext cx="121920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4" y="259456"/>
            <a:ext cx="1151561" cy="87632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 extrusionH="120650">
            <a:extrusionClr>
              <a:schemeClr val="bg1"/>
            </a:extrusionClr>
          </a:sp3d>
        </p:spPr>
      </p:pic>
    </p:spTree>
    <p:extLst>
      <p:ext uri="{BB962C8B-B14F-4D97-AF65-F5344CB8AC3E}">
        <p14:creationId xmlns:p14="http://schemas.microsoft.com/office/powerpoint/2010/main" val="481159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142453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139" y="1598837"/>
            <a:ext cx="3932237" cy="1506377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2800" y="1609191"/>
            <a:ext cx="7116009" cy="4400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id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139" y="3107939"/>
            <a:ext cx="3932237" cy="286308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20E2B-E330-4646-85EC-5C98C45BD15D}" type="datetime1">
              <a:rPr lang="id-ID" smtClean="0"/>
              <a:t>19/12/2016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  <p:sp>
        <p:nvSpPr>
          <p:cNvPr id="9" name="Rectangle 8"/>
          <p:cNvSpPr/>
          <p:nvPr userDrawn="1"/>
        </p:nvSpPr>
        <p:spPr>
          <a:xfrm>
            <a:off x="0" y="1453598"/>
            <a:ext cx="12192000" cy="86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/>
          <p:cNvSpPr/>
          <p:nvPr userDrawn="1"/>
        </p:nvSpPr>
        <p:spPr>
          <a:xfrm flipV="1">
            <a:off x="0" y="6809556"/>
            <a:ext cx="12192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/>
          <p:cNvSpPr/>
          <p:nvPr userDrawn="1"/>
        </p:nvSpPr>
        <p:spPr>
          <a:xfrm flipV="1">
            <a:off x="0" y="6858000"/>
            <a:ext cx="121920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4" y="259456"/>
            <a:ext cx="1151561" cy="87632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 extrusionH="120650">
            <a:extrusionClr>
              <a:schemeClr val="bg1"/>
            </a:extrusionClr>
          </a:sp3d>
        </p:spPr>
      </p:pic>
    </p:spTree>
    <p:extLst>
      <p:ext uri="{BB962C8B-B14F-4D97-AF65-F5344CB8AC3E}">
        <p14:creationId xmlns:p14="http://schemas.microsoft.com/office/powerpoint/2010/main" val="3848932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4164" y="163630"/>
            <a:ext cx="10304645" cy="1168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139" y="1661999"/>
            <a:ext cx="112286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0139" y="63859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689A9-C320-4C49-AFB9-042D0AD4386B}" type="datetime1">
              <a:rPr lang="id-ID" smtClean="0"/>
              <a:t>19/12/2016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5609" y="63859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58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9" r:id="rId5"/>
    <p:sldLayoutId id="2147483653" r:id="rId6"/>
    <p:sldLayoutId id="2147483655" r:id="rId7"/>
    <p:sldLayoutId id="2147483658" r:id="rId8"/>
    <p:sldLayoutId id="2147483656" r:id="rId9"/>
    <p:sldLayoutId id="214748365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yriad Pro" panose="020B05030304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yriad Pro" panose="020B05030304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6544" y="699247"/>
            <a:ext cx="10800520" cy="1508312"/>
          </a:xfrm>
        </p:spPr>
        <p:txBody>
          <a:bodyPr>
            <a:normAutofit/>
          </a:bodyPr>
          <a:lstStyle/>
          <a:p>
            <a:r>
              <a:rPr lang="en-US" sz="4900" dirty="0" smtClean="0"/>
              <a:t>MODUL 9</a:t>
            </a:r>
            <a:br>
              <a:rPr lang="en-US" sz="4900" dirty="0" smtClean="0"/>
            </a:br>
            <a:r>
              <a:rPr lang="en-US" sz="4000" dirty="0" err="1" smtClean="0"/>
              <a:t>Ekstraksi</a:t>
            </a:r>
            <a:r>
              <a:rPr lang="en-US" sz="4000" dirty="0" smtClean="0"/>
              <a:t> </a:t>
            </a:r>
            <a:r>
              <a:rPr lang="en-US" sz="4000" dirty="0" err="1" smtClean="0"/>
              <a:t>Fitur</a:t>
            </a:r>
            <a:r>
              <a:rPr lang="en-US" sz="4000" dirty="0" smtClean="0"/>
              <a:t> </a:t>
            </a:r>
            <a:r>
              <a:rPr lang="en-US" sz="4000" dirty="0" err="1" smtClean="0"/>
              <a:t>Warna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Nana </a:t>
            </a:r>
            <a:r>
              <a:rPr lang="en-US" dirty="0" err="1" smtClean="0"/>
              <a:t>Ramadijanti</a:t>
            </a:r>
            <a:r>
              <a:rPr lang="en-US" dirty="0" smtClean="0"/>
              <a:t>, Ahmad </a:t>
            </a:r>
            <a:r>
              <a:rPr lang="en-US" dirty="0" err="1" smtClean="0"/>
              <a:t>Basuki</a:t>
            </a:r>
            <a:r>
              <a:rPr lang="en-US" dirty="0" smtClean="0"/>
              <a:t>, Hero </a:t>
            </a:r>
            <a:r>
              <a:rPr lang="en-US" dirty="0" err="1" smtClean="0"/>
              <a:t>Yudho</a:t>
            </a:r>
            <a:r>
              <a:rPr lang="en-US" dirty="0" smtClean="0"/>
              <a:t> </a:t>
            </a:r>
            <a:r>
              <a:rPr lang="en-US" dirty="0" err="1" smtClean="0"/>
              <a:t>Martono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5667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10</a:t>
            </a:fld>
            <a:endParaRPr lang="id-ID"/>
          </a:p>
        </p:txBody>
      </p:sp>
      <p:sp>
        <p:nvSpPr>
          <p:cNvPr id="3" name="Rectangle 2"/>
          <p:cNvSpPr txBox="1">
            <a:spLocks/>
          </p:cNvSpPr>
          <p:nvPr/>
        </p:nvSpPr>
        <p:spPr>
          <a:xfrm>
            <a:off x="1133669" y="4343321"/>
            <a:ext cx="9394287" cy="222519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id-ID" dirty="0" smtClean="0"/>
              <a:t>RGB Cube menunjukkan bagaimana warna dihasilkan oleh komponen R, G dan B</a:t>
            </a:r>
          </a:p>
          <a:p>
            <a:pPr marL="285750" indent="-285750"/>
            <a:r>
              <a:rPr lang="id-ID" dirty="0" smtClean="0"/>
              <a:t>Sebuah warna W dinyatakan sebagai W(r,g,b)</a:t>
            </a:r>
          </a:p>
          <a:p>
            <a:pPr marL="285750" indent="-285750"/>
            <a:r>
              <a:rPr lang="id-ID" dirty="0" smtClean="0"/>
              <a:t>Nilai R, G dan B mempunyai range 0-255.</a:t>
            </a:r>
          </a:p>
          <a:p>
            <a:pPr marL="285750" indent="-285750"/>
            <a:r>
              <a:rPr lang="id-ID" dirty="0" smtClean="0"/>
              <a:t>RGB Cube digunakan untuk mendefinisikan sebuah warna pada sebuah citra dengan model yang mudah dijelaskan.</a:t>
            </a:r>
          </a:p>
        </p:txBody>
      </p:sp>
      <p:sp>
        <p:nvSpPr>
          <p:cNvPr id="4" name="Title 9"/>
          <p:cNvSpPr txBox="1">
            <a:spLocks/>
          </p:cNvSpPr>
          <p:nvPr/>
        </p:nvSpPr>
        <p:spPr>
          <a:xfrm>
            <a:off x="1399340" y="277951"/>
            <a:ext cx="778173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r>
              <a:rPr lang="id-ID" dirty="0" smtClean="0"/>
              <a:t>RGB CUBE</a:t>
            </a:r>
            <a:endParaRPr lang="en-US" dirty="0"/>
          </a:p>
        </p:txBody>
      </p:sp>
      <p:pic>
        <p:nvPicPr>
          <p:cNvPr id="5" name="Picture Placeholder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4053" y="1653808"/>
            <a:ext cx="2286000" cy="2286000"/>
          </a:xfrm>
          <a:prstGeom prst="rect">
            <a:avLst/>
          </a:prstGeom>
        </p:spPr>
      </p:pic>
      <p:pic>
        <p:nvPicPr>
          <p:cNvPr id="6" name="Picture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08629" y="1653808"/>
            <a:ext cx="2286000" cy="2286000"/>
          </a:xfrm>
          <a:prstGeom prst="rect">
            <a:avLst/>
          </a:prstGeom>
        </p:spPr>
      </p:pic>
      <p:pic>
        <p:nvPicPr>
          <p:cNvPr id="7" name="Picture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1" r="4661"/>
          <a:stretch>
            <a:fillRect/>
          </a:stretch>
        </p:blipFill>
        <p:spPr>
          <a:xfrm>
            <a:off x="4016341" y="1635552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57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11</a:t>
            </a:fld>
            <a:endParaRPr lang="id-ID"/>
          </a:p>
        </p:txBody>
      </p:sp>
      <p:sp>
        <p:nvSpPr>
          <p:cNvPr id="3" name="W¥ل云玗İαЂÕØÚáÛ丫:Téxt Plàçèhòlðêr 表¥鷗字㌍_W 2"/>
          <p:cNvSpPr txBox="1">
            <a:spLocks/>
          </p:cNvSpPr>
          <p:nvPr/>
        </p:nvSpPr>
        <p:spPr>
          <a:xfrm>
            <a:off x="5349808" y="3429000"/>
            <a:ext cx="6389001" cy="19222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d-ID" sz="2400" dirty="0" smtClean="0">
              <a:solidFill>
                <a:schemeClr val="tx1"/>
              </a:solidFill>
            </a:endParaRPr>
          </a:p>
          <a:p>
            <a:pPr marL="342900" indent="-342900" algn="l">
              <a:buFontTx/>
              <a:buAutoNum type="arabicPeriod"/>
            </a:pPr>
            <a:r>
              <a:rPr lang="id-ID" sz="2000" dirty="0" smtClean="0">
                <a:solidFill>
                  <a:schemeClr val="tx1"/>
                </a:solidFill>
              </a:rPr>
              <a:t>Histogram warna </a:t>
            </a:r>
            <a:r>
              <a:rPr lang="id-ID" sz="2000" i="1" dirty="0" smtClean="0">
                <a:solidFill>
                  <a:schemeClr val="tx1"/>
                </a:solidFill>
              </a:rPr>
              <a:t>H(w)</a:t>
            </a:r>
            <a:r>
              <a:rPr lang="id-ID" sz="2000" dirty="0" smtClean="0">
                <a:solidFill>
                  <a:schemeClr val="tx1"/>
                </a:solidFill>
              </a:rPr>
              <a:t> menyatakan jumlah titik/frekwensi munculnya yang mempunyai warna </a:t>
            </a:r>
            <a:r>
              <a:rPr lang="id-ID" sz="2000" i="1" dirty="0" smtClean="0">
                <a:solidFill>
                  <a:schemeClr val="tx1"/>
                </a:solidFill>
              </a:rPr>
              <a:t>w</a:t>
            </a:r>
            <a:r>
              <a:rPr lang="id-ID" sz="20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Tx/>
              <a:buAutoNum type="arabicPeriod"/>
            </a:pPr>
            <a:r>
              <a:rPr lang="id-ID" sz="2000" dirty="0" smtClean="0">
                <a:solidFill>
                  <a:schemeClr val="tx1"/>
                </a:solidFill>
              </a:rPr>
              <a:t>Warna </a:t>
            </a:r>
            <a:r>
              <a:rPr lang="id-ID" sz="2000" i="1" dirty="0" smtClean="0">
                <a:solidFill>
                  <a:schemeClr val="tx1"/>
                </a:solidFill>
              </a:rPr>
              <a:t>w</a:t>
            </a:r>
            <a:r>
              <a:rPr lang="id-ID" sz="2000" dirty="0" smtClean="0">
                <a:solidFill>
                  <a:schemeClr val="tx1"/>
                </a:solidFill>
              </a:rPr>
              <a:t> dinyatakan sebagai kombinasi elemen dasar.</a:t>
            </a:r>
          </a:p>
          <a:p>
            <a:pPr marL="342900" indent="-342900" algn="l">
              <a:buFontTx/>
              <a:buAutoNum type="arabicPeriod"/>
            </a:pPr>
            <a:r>
              <a:rPr lang="id-ID" sz="2000" dirty="0" smtClean="0">
                <a:solidFill>
                  <a:schemeClr val="tx1"/>
                </a:solidFill>
              </a:rPr>
              <a:t>Histogram warna:</a:t>
            </a:r>
          </a:p>
          <a:p>
            <a:pPr marL="1085850" lvl="1" indent="-342900"/>
            <a:r>
              <a:rPr lang="id-ID" sz="2000" dirty="0" smtClean="0"/>
              <a:t>Histogram RGB</a:t>
            </a:r>
          </a:p>
          <a:p>
            <a:pPr marL="1085850" lvl="1" indent="-342900"/>
            <a:r>
              <a:rPr lang="id-ID" sz="2000" dirty="0" smtClean="0"/>
              <a:t>Histogram HSV</a:t>
            </a:r>
          </a:p>
          <a:p>
            <a:pPr marL="1085850" lvl="1" indent="-342900"/>
            <a:r>
              <a:rPr lang="id-ID" sz="2000" dirty="0" smtClean="0"/>
              <a:t>Histogram CMYK</a:t>
            </a:r>
            <a:endParaRPr lang="en-US" sz="3000" dirty="0"/>
          </a:p>
        </p:txBody>
      </p:sp>
      <p:pic>
        <p:nvPicPr>
          <p:cNvPr id="4" name="Picture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2" b="5662"/>
          <a:stretch>
            <a:fillRect/>
          </a:stretch>
        </p:blipFill>
        <p:spPr>
          <a:xfrm>
            <a:off x="559168" y="1736593"/>
            <a:ext cx="4680098" cy="46688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5167" y="395416"/>
            <a:ext cx="37571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b="1" dirty="0">
                <a:solidFill>
                  <a:schemeClr val="bg1"/>
                </a:solidFill>
              </a:rPr>
              <a:t>HISTOGRAM WARNA</a:t>
            </a:r>
          </a:p>
          <a:p>
            <a:endParaRPr lang="id-ID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978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12</a:t>
            </a:fld>
            <a:endParaRPr lang="id-ID"/>
          </a:p>
        </p:txBody>
      </p:sp>
      <p:sp>
        <p:nvSpPr>
          <p:cNvPr id="3" name="Rectangle 2"/>
          <p:cNvSpPr txBox="1">
            <a:spLocks/>
          </p:cNvSpPr>
          <p:nvPr/>
        </p:nvSpPr>
        <p:spPr>
          <a:xfrm>
            <a:off x="1510551" y="4553448"/>
            <a:ext cx="7779770" cy="22116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id-ID" smtClean="0"/>
              <a:t>Histogram R-G-B</a:t>
            </a:r>
          </a:p>
          <a:p>
            <a:pPr marL="285750" indent="-285750"/>
            <a:r>
              <a:rPr lang="id-ID" smtClean="0"/>
              <a:t>Histogram Indeks</a:t>
            </a:r>
          </a:p>
          <a:p>
            <a:pPr marL="285750" indent="-285750"/>
            <a:r>
              <a:rPr lang="id-ID" smtClean="0"/>
              <a:t>Histogram Referensi</a:t>
            </a:r>
            <a:endParaRPr lang="id-ID" dirty="0" smtClean="0"/>
          </a:p>
        </p:txBody>
      </p:sp>
      <p:sp>
        <p:nvSpPr>
          <p:cNvPr id="4" name="Title 9"/>
          <p:cNvSpPr txBox="1">
            <a:spLocks/>
          </p:cNvSpPr>
          <p:nvPr/>
        </p:nvSpPr>
        <p:spPr>
          <a:xfrm>
            <a:off x="1510551" y="406358"/>
            <a:ext cx="778173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r>
              <a:rPr lang="id-ID" sz="3600" dirty="0" smtClean="0"/>
              <a:t>Macam Macam Histogram RGB</a:t>
            </a:r>
            <a:endParaRPr lang="en-US" sz="3600" dirty="0"/>
          </a:p>
        </p:txBody>
      </p:sp>
      <p:pic>
        <p:nvPicPr>
          <p:cNvPr id="5" name="Picture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01821" y="1595181"/>
            <a:ext cx="2286000" cy="2286000"/>
          </a:xfrm>
          <a:prstGeom prst="rect">
            <a:avLst/>
          </a:prstGeom>
        </p:spPr>
      </p:pic>
      <p:pic>
        <p:nvPicPr>
          <p:cNvPr id="6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10551" y="1595181"/>
            <a:ext cx="2286000" cy="2286000"/>
          </a:xfrm>
          <a:prstGeom prst="rect">
            <a:avLst/>
          </a:prstGeom>
        </p:spPr>
      </p:pic>
      <p:pic>
        <p:nvPicPr>
          <p:cNvPr id="7" name="Picture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5" r="4135"/>
          <a:stretch>
            <a:fillRect/>
          </a:stretch>
        </p:blipFill>
        <p:spPr>
          <a:xfrm>
            <a:off x="4102839" y="1595181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78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13</a:t>
            </a:fld>
            <a:endParaRPr lang="id-ID"/>
          </a:p>
        </p:txBody>
      </p:sp>
      <p:pic>
        <p:nvPicPr>
          <p:cNvPr id="3" name="Picture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34254" y="1691461"/>
            <a:ext cx="2286000" cy="2286000"/>
          </a:xfrm>
          <a:prstGeom prst="rect">
            <a:avLst/>
          </a:prstGeom>
        </p:spPr>
      </p:pic>
      <p:pic>
        <p:nvPicPr>
          <p:cNvPr id="4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2984" y="1691461"/>
            <a:ext cx="2286000" cy="2286000"/>
          </a:xfrm>
          <a:prstGeom prst="rect">
            <a:avLst/>
          </a:prstGeom>
        </p:spPr>
      </p:pic>
      <p:pic>
        <p:nvPicPr>
          <p:cNvPr id="5" name="Picture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1" r="4661"/>
          <a:stretch>
            <a:fillRect/>
          </a:stretch>
        </p:blipFill>
        <p:spPr>
          <a:xfrm>
            <a:off x="4253528" y="1691461"/>
            <a:ext cx="2286000" cy="2286000"/>
          </a:xfrm>
          <a:prstGeom prst="rect">
            <a:avLst/>
          </a:prstGeom>
        </p:spPr>
      </p:pic>
      <p:sp>
        <p:nvSpPr>
          <p:cNvPr id="6" name="Rectangle 2"/>
          <p:cNvSpPr txBox="1">
            <a:spLocks/>
          </p:cNvSpPr>
          <p:nvPr/>
        </p:nvSpPr>
        <p:spPr>
          <a:xfrm>
            <a:off x="1507622" y="4356854"/>
            <a:ext cx="9069761" cy="221166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id-ID" dirty="0" smtClean="0"/>
              <a:t>Setiap pixel mempunyai nilai R, G, dan B yang masing2 bernilai 0-255.</a:t>
            </a:r>
          </a:p>
          <a:p>
            <a:pPr marL="285750" indent="-285750"/>
            <a:r>
              <a:rPr lang="id-ID" dirty="0" smtClean="0"/>
              <a:t>Dibuat histogram pada masing-masing layer R, G dan B</a:t>
            </a:r>
          </a:p>
          <a:p>
            <a:pPr marL="285750" indent="-285750"/>
            <a:r>
              <a:rPr lang="id-ID" dirty="0" smtClean="0"/>
              <a:t>Kemudian histogram tersebut dijadikan satu.</a:t>
            </a:r>
          </a:p>
        </p:txBody>
      </p:sp>
      <p:sp>
        <p:nvSpPr>
          <p:cNvPr id="7" name="Title 9"/>
          <p:cNvSpPr txBox="1">
            <a:spLocks/>
          </p:cNvSpPr>
          <p:nvPr/>
        </p:nvSpPr>
        <p:spPr>
          <a:xfrm>
            <a:off x="1505663" y="394001"/>
            <a:ext cx="778173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r>
              <a:rPr lang="id-ID" dirty="0" smtClean="0"/>
              <a:t>Histogram R-G-B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55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82" y="1720584"/>
            <a:ext cx="7479161" cy="3549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2"/>
          <p:cNvSpPr txBox="1">
            <a:spLocks/>
          </p:cNvSpPr>
          <p:nvPr/>
        </p:nvSpPr>
        <p:spPr>
          <a:xfrm>
            <a:off x="426882" y="5515200"/>
            <a:ext cx="9017070" cy="13428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285750" indent="-285750">
              <a:buFont typeface="Arial" pitchFamily="34" charset="0"/>
              <a:buChar char="•"/>
            </a:pPr>
            <a:r>
              <a:rPr lang="id-ID" dirty="0"/>
              <a:t>Menggabungkan histogram R, G dan B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d-ID" dirty="0"/>
              <a:t>Melakukan normalisasi.</a:t>
            </a:r>
          </a:p>
        </p:txBody>
      </p:sp>
      <p:sp>
        <p:nvSpPr>
          <p:cNvPr id="17" name="Title 9"/>
          <p:cNvSpPr txBox="1">
            <a:spLocks/>
          </p:cNvSpPr>
          <p:nvPr/>
        </p:nvSpPr>
        <p:spPr>
          <a:xfrm>
            <a:off x="1439435" y="426166"/>
            <a:ext cx="7781730" cy="635323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sz="3200" cap="all" baseline="0">
                <a:solidFill>
                  <a:schemeClr val="tx2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  <a:extLst/>
          </a:lstStyle>
          <a:p>
            <a:r>
              <a:rPr lang="id-ID" sz="4000" b="1" dirty="0">
                <a:solidFill>
                  <a:schemeClr val="bg1"/>
                </a:solidFill>
              </a:rPr>
              <a:t>Histogram R-G-B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60378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32820" y="6280685"/>
            <a:ext cx="1192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Histogram R-G-B semacam ini memang bisa menunjukkan perbedaan warna, tetapi hasilnya tidak signifikan.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03" y="1567623"/>
            <a:ext cx="5353580" cy="471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9"/>
          <p:cNvSpPr txBox="1">
            <a:spLocks/>
          </p:cNvSpPr>
          <p:nvPr/>
        </p:nvSpPr>
        <p:spPr>
          <a:xfrm>
            <a:off x="1439435" y="426166"/>
            <a:ext cx="7781730" cy="635323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sz="3200" cap="all" baseline="0">
                <a:solidFill>
                  <a:schemeClr val="tx2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  <a:extLst/>
          </a:lstStyle>
          <a:p>
            <a:r>
              <a:rPr lang="id-ID" sz="4000" b="1" dirty="0">
                <a:solidFill>
                  <a:schemeClr val="bg1"/>
                </a:solidFill>
              </a:rPr>
              <a:t>Histogram R-G-B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11690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16</a:t>
            </a:fld>
            <a:endParaRPr lang="id-ID"/>
          </a:p>
        </p:txBody>
      </p:sp>
      <p:pic>
        <p:nvPicPr>
          <p:cNvPr id="3" name="Picture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75071" y="1814789"/>
            <a:ext cx="2286000" cy="2286000"/>
          </a:xfrm>
          <a:prstGeom prst="rect">
            <a:avLst/>
          </a:prstGeom>
        </p:spPr>
      </p:pic>
      <p:pic>
        <p:nvPicPr>
          <p:cNvPr id="4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3801" y="1814789"/>
            <a:ext cx="2286000" cy="2286000"/>
          </a:xfrm>
          <a:prstGeom prst="rect">
            <a:avLst/>
          </a:prstGeom>
        </p:spPr>
      </p:pic>
      <p:pic>
        <p:nvPicPr>
          <p:cNvPr id="5" name="Picture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1" r="4661"/>
          <a:stretch>
            <a:fillRect/>
          </a:stretch>
        </p:blipFill>
        <p:spPr>
          <a:xfrm>
            <a:off x="5094345" y="1814789"/>
            <a:ext cx="2286000" cy="2286000"/>
          </a:xfrm>
          <a:prstGeom prst="rect">
            <a:avLst/>
          </a:prstGeom>
        </p:spPr>
      </p:pic>
      <p:sp>
        <p:nvSpPr>
          <p:cNvPr id="6" name="Rectangle 2"/>
          <p:cNvSpPr txBox="1">
            <a:spLocks/>
          </p:cNvSpPr>
          <p:nvPr/>
        </p:nvSpPr>
        <p:spPr>
          <a:xfrm>
            <a:off x="2270770" y="4256384"/>
            <a:ext cx="8955701" cy="22116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id-ID" sz="1800" smtClean="0"/>
              <a:t>Setiap pixel mempunyai nilai R, G, dan B yang masing2 bernilai 0-255. </a:t>
            </a:r>
          </a:p>
          <a:p>
            <a:pPr marL="285750" indent="-285750"/>
            <a:r>
              <a:rPr lang="id-ID" sz="1800" smtClean="0"/>
              <a:t>Bila setiap warna dinyatakan dalam w(r,g,b) maka ada 256</a:t>
            </a:r>
            <a:r>
              <a:rPr lang="id-ID" sz="1800" baseline="30000" smtClean="0"/>
              <a:t>3</a:t>
            </a:r>
            <a:r>
              <a:rPr lang="id-ID" sz="1800" smtClean="0"/>
              <a:t> indeks warna. Jumlahnya menjadi terlalu besar.</a:t>
            </a:r>
          </a:p>
          <a:p>
            <a:pPr marL="285750" indent="-285750"/>
            <a:r>
              <a:rPr lang="id-ID" sz="1800" smtClean="0"/>
              <a:t>Setiap nilai r,g,b dikuantisasi menjadi </a:t>
            </a:r>
            <a:r>
              <a:rPr lang="id-ID" sz="1800" i="1" smtClean="0"/>
              <a:t>k</a:t>
            </a:r>
            <a:r>
              <a:rPr lang="id-ID" sz="1800" smtClean="0"/>
              <a:t> (4,8,16, dll) sehingga jumlah warnanya menjadi tidak terlalu banyak.</a:t>
            </a:r>
            <a:endParaRPr lang="id-ID" sz="1800" dirty="0" smtClean="0"/>
          </a:p>
        </p:txBody>
      </p:sp>
      <p:sp>
        <p:nvSpPr>
          <p:cNvPr id="7" name="Title 9"/>
          <p:cNvSpPr txBox="1">
            <a:spLocks/>
          </p:cNvSpPr>
          <p:nvPr/>
        </p:nvSpPr>
        <p:spPr>
          <a:xfrm>
            <a:off x="1374069" y="484485"/>
            <a:ext cx="778173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r>
              <a:rPr lang="id-ID" sz="3600" dirty="0" smtClean="0"/>
              <a:t>Histogram INDEKS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42851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687507" y="5635225"/>
            <a:ext cx="8572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/>
              <a:t>Jumlah indeks warna harus mampu menunjukkan perbedaan warna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821" y="1699654"/>
            <a:ext cx="8532440" cy="2981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17</a:t>
            </a:fld>
            <a:endParaRPr lang="id-ID"/>
          </a:p>
        </p:txBody>
      </p:sp>
      <p:sp>
        <p:nvSpPr>
          <p:cNvPr id="5" name="Title 9"/>
          <p:cNvSpPr txBox="1">
            <a:spLocks/>
          </p:cNvSpPr>
          <p:nvPr/>
        </p:nvSpPr>
        <p:spPr>
          <a:xfrm>
            <a:off x="1374069" y="484485"/>
            <a:ext cx="778173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r>
              <a:rPr lang="id-ID" sz="3600" dirty="0" smtClean="0"/>
              <a:t>Histogram INDEKS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686051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163326" y="6226895"/>
            <a:ext cx="7920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/>
              <a:t>Jumlah indeks warna harus mampu menunjukkan perbedaan warna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154" y="1729485"/>
            <a:ext cx="5168699" cy="4371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18</a:t>
            </a:fld>
            <a:endParaRPr lang="id-ID"/>
          </a:p>
        </p:txBody>
      </p:sp>
      <p:sp>
        <p:nvSpPr>
          <p:cNvPr id="5" name="Title 9"/>
          <p:cNvSpPr txBox="1">
            <a:spLocks/>
          </p:cNvSpPr>
          <p:nvPr/>
        </p:nvSpPr>
        <p:spPr>
          <a:xfrm>
            <a:off x="1374069" y="484485"/>
            <a:ext cx="778173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r>
              <a:rPr lang="id-ID" sz="3600" dirty="0" smtClean="0"/>
              <a:t>Histogram INDEKS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855896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19</a:t>
            </a:fld>
            <a:endParaRPr lang="id-ID"/>
          </a:p>
        </p:txBody>
      </p:sp>
      <p:pic>
        <p:nvPicPr>
          <p:cNvPr id="3" name="Picture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67438" y="1643708"/>
            <a:ext cx="2286000" cy="2286000"/>
          </a:xfrm>
          <a:prstGeom prst="rect">
            <a:avLst/>
          </a:prstGeom>
        </p:spPr>
      </p:pic>
      <p:pic>
        <p:nvPicPr>
          <p:cNvPr id="4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76167" y="1643708"/>
            <a:ext cx="2286000" cy="2286000"/>
          </a:xfrm>
          <a:prstGeom prst="rect">
            <a:avLst/>
          </a:prstGeom>
        </p:spPr>
      </p:pic>
      <p:pic>
        <p:nvPicPr>
          <p:cNvPr id="5" name="Picture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5" r="14085"/>
          <a:stretch>
            <a:fillRect/>
          </a:stretch>
        </p:blipFill>
        <p:spPr>
          <a:xfrm>
            <a:off x="4486712" y="1643708"/>
            <a:ext cx="2286000" cy="2286000"/>
          </a:xfrm>
          <a:prstGeom prst="rect">
            <a:avLst/>
          </a:prstGeom>
        </p:spPr>
      </p:pic>
      <p:sp>
        <p:nvSpPr>
          <p:cNvPr id="6" name="Rectangle 2"/>
          <p:cNvSpPr txBox="1">
            <a:spLocks/>
          </p:cNvSpPr>
          <p:nvPr/>
        </p:nvSpPr>
        <p:spPr>
          <a:xfrm>
            <a:off x="1876167" y="4052000"/>
            <a:ext cx="9633473" cy="22116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id-ID" sz="2000" dirty="0" smtClean="0"/>
              <a:t>Menggunakan warna referensi (misalkan warna dari </a:t>
            </a:r>
            <a:r>
              <a:rPr lang="id-ID" sz="2000" i="1" dirty="0" smtClean="0"/>
              <a:t>paint/36 warna</a:t>
            </a:r>
            <a:r>
              <a:rPr lang="id-ID" sz="2000" dirty="0" smtClean="0"/>
              <a:t>)</a:t>
            </a:r>
          </a:p>
          <a:p>
            <a:pPr marL="285750" indent="-285750"/>
            <a:r>
              <a:rPr lang="id-ID" sz="2000" dirty="0" smtClean="0"/>
              <a:t>Setiap pixel dengan warna w(r,g,b) akan dicari warna referensi yang jaraknya paling dekat (paling mirip).</a:t>
            </a:r>
          </a:p>
          <a:p>
            <a:pPr marL="285750" indent="-285750"/>
            <a:r>
              <a:rPr lang="id-ID" sz="2000" dirty="0" smtClean="0"/>
              <a:t>Histogram dihitung berdasarkan warna referensi.</a:t>
            </a:r>
          </a:p>
          <a:p>
            <a:pPr marL="285750" indent="-285750"/>
            <a:r>
              <a:rPr lang="id-ID" sz="2000" dirty="0" smtClean="0"/>
              <a:t>Kemiripan warna menggunakan jarak kuadrat.</a:t>
            </a:r>
            <a:endParaRPr lang="id-ID" sz="20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863753" y="5949281"/>
                <a:ext cx="4767715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i="1">
                          <a:latin typeface="Cambria Math"/>
                        </a:rPr>
                        <m:t>𝑑</m:t>
                      </m:r>
                      <m:r>
                        <a:rPr lang="id-ID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d-ID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i="1">
                                      <a:latin typeface="Cambria Math"/>
                                    </a:rPr>
                                    <m:t>𝑟</m:t>
                                  </m:r>
                                  <m:r>
                                    <a:rPr lang="id-ID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d-ID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id-ID" i="1">
                                          <a:latin typeface="Cambria Math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d-ID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id-ID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d-ID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i="1">
                                      <a:latin typeface="Cambria Math"/>
                                    </a:rPr>
                                    <m:t>𝑔</m:t>
                                  </m:r>
                                  <m:r>
                                    <a:rPr lang="id-ID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d-ID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i="1">
                                          <a:latin typeface="Cambria Math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id-ID" i="1">
                                          <a:latin typeface="Cambria Math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d-ID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id-ID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d-ID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d-ID" i="1"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id-ID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d-ID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d-ID" i="1"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id-ID" i="1">
                                          <a:latin typeface="Cambria Math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d-ID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id-ID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3" y="5949281"/>
                <a:ext cx="4767715" cy="6560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9"/>
          <p:cNvSpPr txBox="1">
            <a:spLocks/>
          </p:cNvSpPr>
          <p:nvPr/>
        </p:nvSpPr>
        <p:spPr>
          <a:xfrm>
            <a:off x="1486156" y="366497"/>
            <a:ext cx="778173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r>
              <a:rPr lang="id-ID" dirty="0" smtClean="0"/>
              <a:t>Histogram Referensi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30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2</a:t>
            </a:fld>
            <a:endParaRPr lang="id-ID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5345021" y="2721528"/>
            <a:ext cx="4441529" cy="25934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d-ID" sz="2000" dirty="0" smtClean="0">
              <a:solidFill>
                <a:schemeClr val="tx1"/>
              </a:solidFill>
            </a:endParaRPr>
          </a:p>
          <a:p>
            <a:pPr marL="342900" indent="-342900" algn="l">
              <a:buFontTx/>
              <a:buAutoNum type="arabicPeriod"/>
            </a:pPr>
            <a:r>
              <a:rPr lang="id-ID" sz="2000" dirty="0" smtClean="0">
                <a:solidFill>
                  <a:schemeClr val="tx1"/>
                </a:solidFill>
              </a:rPr>
              <a:t>Image Color Feature</a:t>
            </a:r>
          </a:p>
          <a:p>
            <a:pPr marL="342900" indent="-342900" algn="l">
              <a:buFontTx/>
              <a:buAutoNum type="arabicPeriod"/>
            </a:pPr>
            <a:r>
              <a:rPr lang="id-ID" sz="2000" dirty="0" smtClean="0">
                <a:solidFill>
                  <a:schemeClr val="tx1"/>
                </a:solidFill>
              </a:rPr>
              <a:t>Application Using Image Color Feature</a:t>
            </a:r>
          </a:p>
          <a:p>
            <a:pPr marL="342900" indent="-342900" algn="l">
              <a:buFontTx/>
              <a:buAutoNum type="arabicPeriod"/>
            </a:pPr>
            <a:r>
              <a:rPr lang="id-ID" sz="2000" dirty="0" smtClean="0">
                <a:solidFill>
                  <a:schemeClr val="tx1"/>
                </a:solidFill>
              </a:rPr>
              <a:t>RGB-Cube</a:t>
            </a:r>
          </a:p>
          <a:p>
            <a:pPr marL="342900" indent="-342900" algn="l">
              <a:buFontTx/>
              <a:buAutoNum type="arabicPeriod"/>
            </a:pPr>
            <a:r>
              <a:rPr lang="id-ID" sz="2000" dirty="0" smtClean="0">
                <a:solidFill>
                  <a:schemeClr val="tx1"/>
                </a:solidFill>
              </a:rPr>
              <a:t>Histogram RGB</a:t>
            </a:r>
          </a:p>
          <a:p>
            <a:pPr marL="1085850" lvl="1" indent="-342900"/>
            <a:r>
              <a:rPr lang="id-ID" sz="2000" dirty="0" smtClean="0"/>
              <a:t>Gabungan Layer</a:t>
            </a:r>
          </a:p>
          <a:p>
            <a:pPr marL="1085850" lvl="1" indent="-342900"/>
            <a:r>
              <a:rPr lang="id-ID" sz="2000" dirty="0" smtClean="0"/>
              <a:t>Color Indeks</a:t>
            </a:r>
          </a:p>
          <a:p>
            <a:pPr marL="342900" indent="-342900" algn="l">
              <a:buFontTx/>
              <a:buAutoNum type="arabicPeriod"/>
            </a:pPr>
            <a:r>
              <a:rPr lang="id-ID" sz="2000" dirty="0" smtClean="0">
                <a:solidFill>
                  <a:schemeClr val="tx1"/>
                </a:solidFill>
              </a:rPr>
              <a:t>Histogram HSV</a:t>
            </a:r>
          </a:p>
          <a:p>
            <a:pPr marL="1085850" lvl="1" indent="-342900"/>
            <a:r>
              <a:rPr lang="id-ID" sz="2000" dirty="0" smtClean="0"/>
              <a:t>Hue Indeks</a:t>
            </a:r>
          </a:p>
          <a:p>
            <a:pPr marL="1085850" lvl="1" indent="-342900"/>
            <a:r>
              <a:rPr lang="id-ID" sz="2000" dirty="0" smtClean="0"/>
              <a:t>HS Indeks</a:t>
            </a:r>
          </a:p>
          <a:p>
            <a:pPr marL="1085850" lvl="1" indent="-342900"/>
            <a:r>
              <a:rPr lang="id-ID" sz="2000" dirty="0" smtClean="0"/>
              <a:t>HSV Indeks</a:t>
            </a:r>
            <a:endParaRPr lang="id-ID" sz="2000" dirty="0"/>
          </a:p>
        </p:txBody>
      </p:sp>
      <p:pic>
        <p:nvPicPr>
          <p:cNvPr id="4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2" b="5662"/>
          <a:stretch>
            <a:fillRect/>
          </a:stretch>
        </p:blipFill>
        <p:spPr>
          <a:xfrm>
            <a:off x="559168" y="1631091"/>
            <a:ext cx="4785854" cy="4774349"/>
          </a:xfrm>
          <a:prstGeom prst="rect">
            <a:avLst/>
          </a:prstGeom>
        </p:spPr>
      </p:pic>
      <p:sp>
        <p:nvSpPr>
          <p:cNvPr id="6" name="Title 9"/>
          <p:cNvSpPr txBox="1">
            <a:spLocks/>
          </p:cNvSpPr>
          <p:nvPr/>
        </p:nvSpPr>
        <p:spPr>
          <a:xfrm>
            <a:off x="1454156" y="242479"/>
            <a:ext cx="7781730" cy="635323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sz="3200" cap="all" baseline="0">
                <a:solidFill>
                  <a:schemeClr val="tx2"/>
                </a:solidFill>
                <a:effectLst>
                  <a:outerShdw blurRad="51000" dist="370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  <a:extLst/>
          </a:lstStyle>
          <a:p>
            <a:r>
              <a:rPr lang="id-ID" sz="4000" b="1" dirty="0" smtClean="0">
                <a:solidFill>
                  <a:schemeClr val="bg1"/>
                </a:solidFill>
              </a:rPr>
              <a:t>MATERI KULIAH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622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2728" y="5589241"/>
            <a:ext cx="11645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dirty="0"/>
              <a:t>Histogram menunjukkan jumlah pixel yang muncul pada setiap warna referensi. Contoh ini menggunakan warna referensi 12 warna.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628801"/>
            <a:ext cx="8604448" cy="302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20</a:t>
            </a:fld>
            <a:endParaRPr lang="id-ID"/>
          </a:p>
        </p:txBody>
      </p:sp>
      <p:sp>
        <p:nvSpPr>
          <p:cNvPr id="5" name="Title 9"/>
          <p:cNvSpPr txBox="1">
            <a:spLocks/>
          </p:cNvSpPr>
          <p:nvPr/>
        </p:nvSpPr>
        <p:spPr>
          <a:xfrm>
            <a:off x="1486156" y="366497"/>
            <a:ext cx="778173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r>
              <a:rPr lang="id-ID" dirty="0" smtClean="0"/>
              <a:t>Histogram Referensi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0659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76224" y="6289412"/>
            <a:ext cx="7920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400" dirty="0"/>
              <a:t>Histogram ini menunjukkan perbedaan yang signifikan.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354" y="1407913"/>
            <a:ext cx="5754651" cy="4495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21</a:t>
            </a:fld>
            <a:endParaRPr lang="id-ID"/>
          </a:p>
        </p:txBody>
      </p:sp>
      <p:sp>
        <p:nvSpPr>
          <p:cNvPr id="5" name="Title 9"/>
          <p:cNvSpPr txBox="1">
            <a:spLocks/>
          </p:cNvSpPr>
          <p:nvPr/>
        </p:nvSpPr>
        <p:spPr>
          <a:xfrm>
            <a:off x="1486156" y="366497"/>
            <a:ext cx="778173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r>
              <a:rPr lang="id-ID" dirty="0" smtClean="0"/>
              <a:t>Histogram Referensi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5815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69003" y="1702551"/>
            <a:ext cx="2286000" cy="2286000"/>
          </a:xfrm>
          <a:prstGeom prst="rect">
            <a:avLst/>
          </a:prstGeom>
        </p:spPr>
      </p:pic>
      <p:pic>
        <p:nvPicPr>
          <p:cNvPr id="3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90092" y="1702551"/>
            <a:ext cx="2286000" cy="228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786" y="1651083"/>
            <a:ext cx="2300288" cy="2354387"/>
          </a:xfrm>
          <a:prstGeom prst="rect">
            <a:avLst/>
          </a:prstGeom>
        </p:spPr>
      </p:pic>
      <p:sp>
        <p:nvSpPr>
          <p:cNvPr id="5" name="Rectangle 2"/>
          <p:cNvSpPr txBox="1">
            <a:spLocks/>
          </p:cNvSpPr>
          <p:nvPr/>
        </p:nvSpPr>
        <p:spPr>
          <a:xfrm>
            <a:off x="2276670" y="4079404"/>
            <a:ext cx="7779770" cy="22116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id-ID" smtClean="0"/>
              <a:t>Histogram Hue Index</a:t>
            </a:r>
          </a:p>
          <a:p>
            <a:pPr marL="285750" indent="-285750"/>
            <a:r>
              <a:rPr lang="id-ID" smtClean="0"/>
              <a:t>Histogram HSV Index</a:t>
            </a:r>
            <a:endParaRPr lang="id-ID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438470" y="445476"/>
            <a:ext cx="43237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400" dirty="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+mj-cs"/>
              </a:rPr>
              <a:t>Histogram HSV</a:t>
            </a:r>
            <a:endParaRPr lang="en-US" sz="4400" dirty="0">
              <a:solidFill>
                <a:schemeClr val="bg1"/>
              </a:solidFill>
              <a:latin typeface="Myriad Pro" panose="020B0503030403020204" pitchFamily="34" charset="0"/>
              <a:ea typeface="+mj-ea"/>
              <a:cs typeface="+mj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452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69003" y="1702551"/>
            <a:ext cx="2286000" cy="2286000"/>
          </a:xfrm>
          <a:prstGeom prst="rect">
            <a:avLst/>
          </a:prstGeom>
        </p:spPr>
      </p:pic>
      <p:pic>
        <p:nvPicPr>
          <p:cNvPr id="3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90092" y="1702551"/>
            <a:ext cx="2286000" cy="228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786" y="1651083"/>
            <a:ext cx="2300288" cy="23543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38470" y="445476"/>
            <a:ext cx="49585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400" dirty="0">
                <a:solidFill>
                  <a:schemeClr val="bg1"/>
                </a:solidFill>
              </a:rPr>
              <a:t>Histogram Hue index</a:t>
            </a:r>
            <a:endParaRPr lang="en-US" sz="4400" dirty="0">
              <a:solidFill>
                <a:schemeClr val="bg1"/>
              </a:solidFill>
              <a:latin typeface="Myriad Pro" panose="020B0503030403020204" pitchFamily="34" charset="0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/>
          </p:cNvSpPr>
          <p:nvPr/>
        </p:nvSpPr>
        <p:spPr>
          <a:xfrm>
            <a:off x="2276670" y="4079404"/>
            <a:ext cx="7779770" cy="221166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id-ID" smtClean="0"/>
              <a:t>Menggunakan index dari nilai hue</a:t>
            </a:r>
          </a:p>
          <a:p>
            <a:pPr marL="285750" indent="-285750"/>
            <a:r>
              <a:rPr lang="id-ID" smtClean="0"/>
              <a:t>Nilai hue berada dalam range 0 s/d 360.</a:t>
            </a:r>
          </a:p>
          <a:p>
            <a:pPr marL="285750" indent="-285750"/>
            <a:r>
              <a:rPr lang="id-ID" smtClean="0"/>
              <a:t>Untuk menghasilkan histogram hue index:</a:t>
            </a:r>
          </a:p>
          <a:p>
            <a:pPr lvl="1"/>
            <a:r>
              <a:rPr lang="id-ID" sz="1800" smtClean="0"/>
              <a:t>Baca image</a:t>
            </a:r>
          </a:p>
          <a:p>
            <a:pPr lvl="1"/>
            <a:r>
              <a:rPr lang="id-ID" sz="1800" smtClean="0"/>
              <a:t>Konversi nilai RGB menjadi Hue</a:t>
            </a:r>
          </a:p>
          <a:p>
            <a:pPr lvl="1"/>
            <a:r>
              <a:rPr lang="id-ID" sz="1800" smtClean="0"/>
              <a:t>Hitung histogramnya</a:t>
            </a:r>
            <a:endParaRPr lang="id-ID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554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Contoh histogram hue index</a:t>
            </a:r>
            <a:endParaRPr lang="id-ID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7" y="1700808"/>
            <a:ext cx="8423473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391909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200" dirty="0" smtClean="0"/>
              <a:t>Contoh histogram hue index</a:t>
            </a:r>
            <a:br>
              <a:rPr lang="id-ID" sz="3200" dirty="0" smtClean="0"/>
            </a:br>
            <a:r>
              <a:rPr lang="id-ID" sz="3200" dirty="0" smtClean="0"/>
              <a:t>Dengan jumlah INDEX 360</a:t>
            </a:r>
            <a:endParaRPr lang="id-ID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56792"/>
            <a:ext cx="7270576" cy="5053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741164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200" dirty="0" smtClean="0"/>
              <a:t>Contoh histogram hue index</a:t>
            </a:r>
            <a:br>
              <a:rPr lang="id-ID" sz="3200" dirty="0" smtClean="0"/>
            </a:br>
            <a:r>
              <a:rPr lang="id-ID" sz="3200" dirty="0" smtClean="0"/>
              <a:t>Dengan jumlah INDEX 100</a:t>
            </a:r>
            <a:endParaRPr lang="id-ID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556792"/>
            <a:ext cx="6984776" cy="5040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9912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200" dirty="0" smtClean="0"/>
              <a:t>Contoh histogram hue index</a:t>
            </a:r>
            <a:br>
              <a:rPr lang="id-ID" sz="3200" dirty="0" smtClean="0"/>
            </a:br>
            <a:r>
              <a:rPr lang="id-ID" sz="3200" dirty="0" smtClean="0"/>
              <a:t>Dengan jumlah INDEX 40</a:t>
            </a:r>
            <a:endParaRPr lang="id-ID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556793"/>
            <a:ext cx="7344816" cy="5168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140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200" dirty="0" smtClean="0"/>
              <a:t>Contoh histogram hSV index</a:t>
            </a:r>
            <a:br>
              <a:rPr lang="id-ID" sz="3200" dirty="0" smtClean="0"/>
            </a:br>
            <a:r>
              <a:rPr lang="id-ID" sz="3200" dirty="0" smtClean="0"/>
              <a:t>Dengan jumlah INDEX 40</a:t>
            </a:r>
            <a:endParaRPr lang="id-ID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528146"/>
            <a:ext cx="8136904" cy="5069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7149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9106" y="26490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539626" y="445056"/>
            <a:ext cx="329930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1" i="1" dirty="0" err="1" smtClean="0">
                <a:solidFill>
                  <a:schemeClr val="bg1"/>
                </a:solidFill>
                <a:latin typeface="Arial" charset="0"/>
                <a:cs typeface="Arial" charset="0"/>
              </a:rPr>
              <a:t>Soal-Soal</a:t>
            </a:r>
            <a:r>
              <a:rPr lang="en-US" sz="2800" b="1" i="1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 </a:t>
            </a:r>
            <a:r>
              <a:rPr lang="en-US" sz="2800" b="1" i="1" dirty="0" err="1" smtClean="0">
                <a:solidFill>
                  <a:schemeClr val="bg1"/>
                </a:solidFill>
                <a:latin typeface="Arial" charset="0"/>
                <a:cs typeface="Arial" charset="0"/>
              </a:rPr>
              <a:t>Latihan</a:t>
            </a:r>
            <a:r>
              <a:rPr lang="en-US" sz="2800" b="1" i="1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 </a:t>
            </a:r>
            <a:endParaRPr lang="en-US" sz="2800" b="1" i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31" name="Rectangle 23"/>
          <p:cNvSpPr>
            <a:spLocks noChangeArrowheads="1"/>
          </p:cNvSpPr>
          <p:nvPr/>
        </p:nvSpPr>
        <p:spPr bwMode="auto">
          <a:xfrm>
            <a:off x="1682843" y="42062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25"/>
          <p:cNvSpPr>
            <a:spLocks noChangeArrowheads="1"/>
          </p:cNvSpPr>
          <p:nvPr/>
        </p:nvSpPr>
        <p:spPr bwMode="auto">
          <a:xfrm>
            <a:off x="604911" y="409670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" name="Rectangle 28"/>
          <p:cNvSpPr>
            <a:spLocks noChangeArrowheads="1"/>
          </p:cNvSpPr>
          <p:nvPr/>
        </p:nvSpPr>
        <p:spPr bwMode="auto">
          <a:xfrm>
            <a:off x="604911" y="50179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" name="Rectangle 29"/>
          <p:cNvSpPr>
            <a:spLocks noChangeArrowheads="1"/>
          </p:cNvSpPr>
          <p:nvPr/>
        </p:nvSpPr>
        <p:spPr bwMode="auto">
          <a:xfrm>
            <a:off x="604911" y="54751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</a:t>
            </a: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31"/>
          <p:cNvSpPr>
            <a:spLocks noChangeArrowheads="1"/>
          </p:cNvSpPr>
          <p:nvPr/>
        </p:nvSpPr>
        <p:spPr bwMode="auto">
          <a:xfrm flipV="1">
            <a:off x="7983817" y="5818929"/>
            <a:ext cx="1353542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61"/>
          <p:cNvSpPr>
            <a:spLocks noChangeArrowheads="1"/>
          </p:cNvSpPr>
          <p:nvPr/>
        </p:nvSpPr>
        <p:spPr bwMode="auto">
          <a:xfrm>
            <a:off x="207132" y="2680671"/>
            <a:ext cx="118731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2800" dirty="0" err="1" smtClean="0"/>
              <a:t>Buatlah</a:t>
            </a:r>
            <a:r>
              <a:rPr lang="en-US" sz="2800" dirty="0" smtClean="0"/>
              <a:t> </a:t>
            </a:r>
            <a:r>
              <a:rPr lang="en-US" sz="2800" dirty="0" err="1" smtClean="0"/>
              <a:t>blok</a:t>
            </a:r>
            <a:r>
              <a:rPr lang="en-US" sz="2800" dirty="0" smtClean="0"/>
              <a:t> diagram proses </a:t>
            </a:r>
            <a:r>
              <a:rPr lang="en-US" sz="2800" dirty="0" err="1" smtClean="0"/>
              <a:t>rekognisi</a:t>
            </a:r>
            <a:r>
              <a:rPr lang="en-US" sz="2800" dirty="0" smtClean="0"/>
              <a:t> </a:t>
            </a:r>
            <a:r>
              <a:rPr lang="en-US" sz="2800" dirty="0" err="1" smtClean="0"/>
              <a:t>citra</a:t>
            </a:r>
            <a:r>
              <a:rPr lang="en-US" sz="2800" dirty="0" smtClean="0"/>
              <a:t> </a:t>
            </a:r>
            <a:r>
              <a:rPr lang="en-US" sz="2800" dirty="0" err="1" smtClean="0"/>
              <a:t>menggunakan</a:t>
            </a:r>
            <a:r>
              <a:rPr lang="en-US" sz="2800" dirty="0" smtClean="0"/>
              <a:t> </a:t>
            </a:r>
            <a:r>
              <a:rPr lang="en-US" sz="2800" dirty="0" err="1" smtClean="0"/>
              <a:t>fitur</a:t>
            </a:r>
            <a:r>
              <a:rPr lang="en-US" sz="2800" dirty="0" smtClean="0"/>
              <a:t> </a:t>
            </a:r>
            <a:r>
              <a:rPr lang="en-US" sz="2800" dirty="0" err="1" smtClean="0"/>
              <a:t>warna</a:t>
            </a:r>
            <a:r>
              <a:rPr lang="en-US" sz="2800" dirty="0" smtClean="0"/>
              <a:t> !</a:t>
            </a:r>
            <a:endParaRPr lang="en-US" sz="28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7698" y="1268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3328775" y="3547641"/>
            <a:ext cx="1915777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990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3</a:t>
            </a:fld>
            <a:endParaRPr lang="id-ID"/>
          </a:p>
        </p:txBody>
      </p:sp>
      <p:sp>
        <p:nvSpPr>
          <p:cNvPr id="3" name="Rectangle 2"/>
          <p:cNvSpPr txBox="1">
            <a:spLocks/>
          </p:cNvSpPr>
          <p:nvPr/>
        </p:nvSpPr>
        <p:spPr>
          <a:xfrm>
            <a:off x="2276670" y="4313684"/>
            <a:ext cx="7772400" cy="221166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id-ID" smtClean="0"/>
              <a:t>Ada tiga ciri dasar dalam citra yaitu: warna, bentuk dan tekstur.</a:t>
            </a:r>
          </a:p>
          <a:p>
            <a:pPr marL="285750" indent="-285750"/>
            <a:r>
              <a:rPr lang="id-ID" smtClean="0"/>
              <a:t>Warna bisa membedakan obyek-obyek pada citra.</a:t>
            </a:r>
          </a:p>
          <a:p>
            <a:pPr marL="285750" indent="-285750"/>
            <a:r>
              <a:rPr lang="id-ID" smtClean="0"/>
              <a:t>Warna pada obyek mempunyai impresi tergantung pada budaya masyarakat.</a:t>
            </a:r>
            <a:endParaRPr lang="id-ID" dirty="0" smtClean="0"/>
          </a:p>
        </p:txBody>
      </p:sp>
      <p:sp>
        <p:nvSpPr>
          <p:cNvPr id="4" name="Title 9"/>
          <p:cNvSpPr txBox="1">
            <a:spLocks/>
          </p:cNvSpPr>
          <p:nvPr/>
        </p:nvSpPr>
        <p:spPr>
          <a:xfrm>
            <a:off x="1572335" y="393502"/>
            <a:ext cx="778173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r>
              <a:rPr lang="id-ID" dirty="0" smtClean="0"/>
              <a:t>IMAGE COLOR FEATURE</a:t>
            </a:r>
            <a:endParaRPr lang="en-US" dirty="0"/>
          </a:p>
        </p:txBody>
      </p:sp>
      <p:pic>
        <p:nvPicPr>
          <p:cNvPr id="5" name="Picture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72335" y="1598566"/>
            <a:ext cx="2286000" cy="2286000"/>
          </a:xfrm>
          <a:prstGeom prst="rect">
            <a:avLst/>
          </a:prstGeom>
        </p:spPr>
      </p:pic>
      <p:pic>
        <p:nvPicPr>
          <p:cNvPr id="6" name="Picture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48867" y="1598566"/>
            <a:ext cx="2286000" cy="2286000"/>
          </a:xfrm>
          <a:prstGeom prst="rect">
            <a:avLst/>
          </a:prstGeom>
        </p:spPr>
      </p:pic>
      <p:pic>
        <p:nvPicPr>
          <p:cNvPr id="7" name="Picture Placeholder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0601" y="1598566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40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Terima</a:t>
            </a:r>
            <a:r>
              <a:rPr lang="en-US" dirty="0"/>
              <a:t> </a:t>
            </a:r>
            <a:r>
              <a:rPr lang="en-US" dirty="0" err="1"/>
              <a:t>Kasih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698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4</a:t>
            </a:fld>
            <a:endParaRPr lang="id-ID"/>
          </a:p>
        </p:txBody>
      </p:sp>
      <p:sp>
        <p:nvSpPr>
          <p:cNvPr id="3" name="Rectangle 2"/>
          <p:cNvSpPr txBox="1">
            <a:spLocks/>
          </p:cNvSpPr>
          <p:nvPr/>
        </p:nvSpPr>
        <p:spPr>
          <a:xfrm>
            <a:off x="1657865" y="4290146"/>
            <a:ext cx="7772400" cy="221166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id-ID" dirty="0" smtClean="0"/>
              <a:t>Beberapa obyek bisa dibedakan berdasarkan warnanya seperti bunga dan buah.</a:t>
            </a:r>
          </a:p>
          <a:p>
            <a:pPr marL="285750" indent="-285750"/>
            <a:r>
              <a:rPr lang="id-ID" dirty="0" smtClean="0"/>
              <a:t>Warna-warna pada citra pemandangan (landscape) juga mempunyai ciri-ciri yang spesifik.</a:t>
            </a:r>
          </a:p>
        </p:txBody>
      </p:sp>
      <p:sp>
        <p:nvSpPr>
          <p:cNvPr id="4" name="Title 9"/>
          <p:cNvSpPr txBox="1">
            <a:spLocks/>
          </p:cNvSpPr>
          <p:nvPr/>
        </p:nvSpPr>
        <p:spPr>
          <a:xfrm>
            <a:off x="1572335" y="365820"/>
            <a:ext cx="778173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r>
              <a:rPr lang="id-ID" dirty="0" smtClean="0"/>
              <a:t>Warna sebagai pembeda</a:t>
            </a:r>
            <a:endParaRPr lang="en-US" dirty="0"/>
          </a:p>
        </p:txBody>
      </p:sp>
      <p:pic>
        <p:nvPicPr>
          <p:cNvPr id="5" name="Picture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1657865" y="1692052"/>
            <a:ext cx="2286000" cy="2286000"/>
          </a:xfrm>
          <a:prstGeom prst="rect">
            <a:avLst/>
          </a:prstGeom>
        </p:spPr>
      </p:pic>
      <p:pic>
        <p:nvPicPr>
          <p:cNvPr id="6" name="Picture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>
          <a:xfrm>
            <a:off x="4346131" y="1692052"/>
            <a:ext cx="2286000" cy="2286000"/>
          </a:xfrm>
          <a:prstGeom prst="rect">
            <a:avLst/>
          </a:prstGeom>
        </p:spPr>
      </p:pic>
      <p:pic>
        <p:nvPicPr>
          <p:cNvPr id="7" name="Picture Placeholder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7068065" y="1692052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2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5</a:t>
            </a:fld>
            <a:endParaRPr lang="id-ID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62721" y="387754"/>
            <a:ext cx="778173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r>
              <a:rPr lang="id-ID" dirty="0" smtClean="0"/>
              <a:t>Ciri Warna Pada Citra</a:t>
            </a:r>
            <a:endParaRPr lang="id-ID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353999" y="4405193"/>
            <a:ext cx="10384810" cy="1944216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id-ID" dirty="0" smtClean="0"/>
              <a:t>Ciri warna pada citra ditunjukkan dengan </a:t>
            </a:r>
            <a:r>
              <a:rPr lang="id-ID" b="1" dirty="0" smtClean="0"/>
              <a:t>distribusi warna</a:t>
            </a:r>
            <a:r>
              <a:rPr lang="id-ID" dirty="0" smtClean="0"/>
              <a:t> dan </a:t>
            </a:r>
            <a:r>
              <a:rPr lang="id-ID" b="1" dirty="0" smtClean="0"/>
              <a:t>warna dominan</a:t>
            </a:r>
            <a:r>
              <a:rPr lang="id-ID" dirty="0" smtClean="0"/>
              <a:t> pada citra.</a:t>
            </a:r>
          </a:p>
          <a:p>
            <a:pPr marL="285750" indent="-285750"/>
            <a:r>
              <a:rPr lang="id-ID" dirty="0" smtClean="0"/>
              <a:t>Distribusi warna menyatakan frekwensi kemunculan warna atau </a:t>
            </a:r>
            <a:r>
              <a:rPr lang="id-ID" b="1" dirty="0" smtClean="0"/>
              <a:t>histogram warna</a:t>
            </a:r>
            <a:r>
              <a:rPr lang="id-ID" dirty="0" smtClean="0"/>
              <a:t>.</a:t>
            </a:r>
          </a:p>
          <a:p>
            <a:pPr marL="285750" indent="-285750"/>
            <a:r>
              <a:rPr lang="id-ID" dirty="0" smtClean="0"/>
              <a:t>Warna dominan bisa dihasilkan dengan cara </a:t>
            </a:r>
            <a:r>
              <a:rPr lang="id-ID" b="1" dirty="0" smtClean="0"/>
              <a:t>segmentasi</a:t>
            </a:r>
            <a:r>
              <a:rPr lang="id-ID" dirty="0" smtClean="0"/>
              <a:t> atau </a:t>
            </a:r>
            <a:r>
              <a:rPr lang="id-ID" b="1" dirty="0" smtClean="0"/>
              <a:t>clustering warna</a:t>
            </a:r>
            <a:r>
              <a:rPr lang="id-ID" dirty="0" smtClean="0"/>
              <a:t>.</a:t>
            </a:r>
          </a:p>
        </p:txBody>
      </p:sp>
      <p:pic>
        <p:nvPicPr>
          <p:cNvPr id="5" name="Picture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1564175" y="1621147"/>
            <a:ext cx="2286000" cy="2286000"/>
          </a:xfrm>
          <a:prstGeom prst="rect">
            <a:avLst/>
          </a:prstGeom>
        </p:spPr>
      </p:pic>
      <p:pic>
        <p:nvPicPr>
          <p:cNvPr id="6" name="Picture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5" r="16615"/>
          <a:stretch>
            <a:fillRect/>
          </a:stretch>
        </p:blipFill>
        <p:spPr>
          <a:xfrm>
            <a:off x="5092567" y="1621147"/>
            <a:ext cx="2286000" cy="22860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012447" y="2506218"/>
            <a:ext cx="978408" cy="77111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795411"/>
              </p:ext>
            </p:extLst>
          </p:nvPr>
        </p:nvGraphicFramePr>
        <p:xfrm>
          <a:off x="8620959" y="2269219"/>
          <a:ext cx="749300" cy="1333500"/>
        </p:xfrm>
        <a:graphic>
          <a:graphicData uri="http://schemas.openxmlformats.org/drawingml/2006/table">
            <a:tbl>
              <a:tblPr/>
              <a:tblGrid>
                <a:gridCol w="379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38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2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710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FF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D30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7540839" y="2506217"/>
            <a:ext cx="978408" cy="77111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248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6</a:t>
            </a:fld>
            <a:endParaRPr lang="id-ID"/>
          </a:p>
        </p:txBody>
      </p:sp>
      <p:sp>
        <p:nvSpPr>
          <p:cNvPr id="3" name="W¥ل云玗İαЂÕØÚáÛ丫:Téxt Plàçèhòlðêr 表¥鷗字㌍_W 2"/>
          <p:cNvSpPr txBox="1">
            <a:spLocks/>
          </p:cNvSpPr>
          <p:nvPr/>
        </p:nvSpPr>
        <p:spPr>
          <a:xfrm>
            <a:off x="5527588" y="3052641"/>
            <a:ext cx="6100119" cy="335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d-ID" sz="2400" dirty="0" smtClean="0">
              <a:solidFill>
                <a:schemeClr val="tx1"/>
              </a:solidFill>
            </a:endParaRPr>
          </a:p>
          <a:p>
            <a:pPr marL="342900" indent="-342900" algn="l">
              <a:buFontTx/>
              <a:buAutoNum type="arabicPeriod"/>
            </a:pPr>
            <a:r>
              <a:rPr lang="id-ID" sz="2400" dirty="0" smtClean="0">
                <a:solidFill>
                  <a:schemeClr val="tx1"/>
                </a:solidFill>
              </a:rPr>
              <a:t>Pengenalan buah</a:t>
            </a:r>
          </a:p>
          <a:p>
            <a:pPr marL="342900" indent="-342900" algn="l">
              <a:buFontTx/>
              <a:buAutoNum type="arabicPeriod"/>
            </a:pPr>
            <a:r>
              <a:rPr lang="id-ID" sz="2400" dirty="0" smtClean="0">
                <a:solidFill>
                  <a:schemeClr val="tx1"/>
                </a:solidFill>
              </a:rPr>
              <a:t>Pengenalan bunga</a:t>
            </a:r>
          </a:p>
          <a:p>
            <a:pPr marL="342900" indent="-342900" algn="l">
              <a:buFontTx/>
              <a:buAutoNum type="arabicPeriod"/>
            </a:pPr>
            <a:r>
              <a:rPr lang="id-ID" sz="2400" dirty="0" smtClean="0">
                <a:solidFill>
                  <a:schemeClr val="tx1"/>
                </a:solidFill>
              </a:rPr>
              <a:t>Segmentasi Foto Pemandangan</a:t>
            </a:r>
          </a:p>
          <a:p>
            <a:pPr marL="342900" indent="-342900" algn="l">
              <a:buFontTx/>
              <a:buAutoNum type="arabicPeriod"/>
            </a:pPr>
            <a:r>
              <a:rPr lang="id-ID" sz="2400" dirty="0" smtClean="0">
                <a:solidFill>
                  <a:schemeClr val="tx1"/>
                </a:solidFill>
              </a:rPr>
              <a:t>CBIR (Content Based Image Retrieval)</a:t>
            </a:r>
          </a:p>
          <a:p>
            <a:pPr marL="342900" indent="-342900" algn="l">
              <a:buFontTx/>
              <a:buAutoNum type="arabicPeriod"/>
            </a:pPr>
            <a:r>
              <a:rPr lang="id-ID" sz="2400" dirty="0" smtClean="0">
                <a:solidFill>
                  <a:schemeClr val="tx1"/>
                </a:solidFill>
              </a:rPr>
              <a:t>Mendeteksi lokasi bola berdasarkan warna</a:t>
            </a:r>
          </a:p>
          <a:p>
            <a:pPr marL="342900" indent="-342900" algn="l">
              <a:buFontTx/>
              <a:buAutoNum type="arabicPeriod"/>
            </a:pPr>
            <a:r>
              <a:rPr lang="id-ID" sz="2400" dirty="0" smtClean="0">
                <a:solidFill>
                  <a:schemeClr val="tx1"/>
                </a:solidFill>
              </a:rPr>
              <a:t>Mendeteksi kematangan buah</a:t>
            </a:r>
          </a:p>
        </p:txBody>
      </p:sp>
      <p:pic>
        <p:nvPicPr>
          <p:cNvPr id="4" name="Picture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2" b="5662"/>
          <a:stretch>
            <a:fillRect/>
          </a:stretch>
        </p:blipFill>
        <p:spPr>
          <a:xfrm>
            <a:off x="559167" y="1655805"/>
            <a:ext cx="4761081" cy="47496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4735" y="432487"/>
            <a:ext cx="90908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dirty="0">
                <a:solidFill>
                  <a:schemeClr val="bg1"/>
                </a:solidFill>
              </a:rPr>
              <a:t>Beberapa Aplikasi Menggunakan Fitur Warna </a:t>
            </a:r>
          </a:p>
          <a:p>
            <a:endParaRPr lang="id-ID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52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7</a:t>
            </a:fld>
            <a:endParaRPr lang="id-ID"/>
          </a:p>
        </p:txBody>
      </p:sp>
      <p:sp>
        <p:nvSpPr>
          <p:cNvPr id="3" name="W¥ل云玗İαЂÕØÚáÛ丫:Téxt Plàçèhòlðêr 表¥鷗字㌍_W 2"/>
          <p:cNvSpPr txBox="1">
            <a:spLocks/>
          </p:cNvSpPr>
          <p:nvPr/>
        </p:nvSpPr>
        <p:spPr>
          <a:xfrm>
            <a:off x="6281350" y="3052640"/>
            <a:ext cx="5704703" cy="335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d-ID" sz="1600" dirty="0" smtClean="0">
              <a:solidFill>
                <a:schemeClr val="tx1"/>
              </a:solidFill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id-ID" sz="1600" dirty="0" smtClean="0">
                <a:solidFill>
                  <a:schemeClr val="tx1"/>
                </a:solidFill>
              </a:rPr>
              <a:t>Google mengenalkan sebuah konsep pencarian berdasarkan kemiripan gambar.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id-ID" sz="1600" dirty="0" smtClean="0">
                <a:solidFill>
                  <a:schemeClr val="tx1"/>
                </a:solidFill>
              </a:rPr>
              <a:t>Proses pencarian gambar ini yang disebut dengan QBIC (Query Base Image Content)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id-ID" sz="1600" dirty="0" smtClean="0">
                <a:solidFill>
                  <a:schemeClr val="tx1"/>
                </a:solidFill>
              </a:rPr>
              <a:t>Salah satu fitur dominan yang digunakan adalah </a:t>
            </a:r>
            <a:r>
              <a:rPr lang="id-ID" sz="1600" b="1" dirty="0" smtClean="0">
                <a:solidFill>
                  <a:schemeClr val="tx1"/>
                </a:solidFill>
              </a:rPr>
              <a:t>warna</a:t>
            </a:r>
            <a:r>
              <a:rPr lang="id-ID" sz="1600" dirty="0" smtClean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" name="Picture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4" r="6314"/>
          <a:stretch>
            <a:fillRect/>
          </a:stretch>
        </p:blipFill>
        <p:spPr>
          <a:xfrm>
            <a:off x="559167" y="1625649"/>
            <a:ext cx="4791309" cy="47797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12277" y="445477"/>
            <a:ext cx="32478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>
                <a:solidFill>
                  <a:schemeClr val="bg1"/>
                </a:solidFill>
              </a:rPr>
              <a:t>Image Google Search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092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8</a:t>
            </a:fld>
            <a:endParaRPr lang="id-ID"/>
          </a:p>
        </p:txBody>
      </p:sp>
      <p:sp>
        <p:nvSpPr>
          <p:cNvPr id="3" name="W¥ل云玗İαЂÕØÚáÛ丫:Téxt Plàçèhòlðêr 表¥鷗字㌍_W 2"/>
          <p:cNvSpPr txBox="1">
            <a:spLocks/>
          </p:cNvSpPr>
          <p:nvPr/>
        </p:nvSpPr>
        <p:spPr>
          <a:xfrm>
            <a:off x="6095999" y="3215714"/>
            <a:ext cx="5642809" cy="3352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d-ID" sz="1800" dirty="0" smtClean="0">
              <a:solidFill>
                <a:schemeClr val="tx1"/>
              </a:solidFill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id-ID" sz="1800" dirty="0" smtClean="0">
                <a:solidFill>
                  <a:schemeClr val="tx1"/>
                </a:solidFill>
              </a:rPr>
              <a:t>Google Search mampu mencari gambar sesuai content 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id-ID" sz="1800" dirty="0" smtClean="0">
                <a:solidFill>
                  <a:schemeClr val="tx1"/>
                </a:solidFill>
              </a:rPr>
              <a:t>Tidak hanya mampu menghasilkan gambar, namun juga informasi yang berkaitan dengan gambar.</a:t>
            </a:r>
          </a:p>
        </p:txBody>
      </p:sp>
      <p:pic>
        <p:nvPicPr>
          <p:cNvPr id="4" name="Picture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" r="5155"/>
          <a:stretch>
            <a:fillRect/>
          </a:stretch>
        </p:blipFill>
        <p:spPr>
          <a:xfrm>
            <a:off x="559168" y="1631091"/>
            <a:ext cx="4785854" cy="47743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2277" y="445477"/>
            <a:ext cx="32478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>
                <a:solidFill>
                  <a:schemeClr val="bg1"/>
                </a:solidFill>
              </a:rPr>
              <a:t>Image Google Search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05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9</a:t>
            </a:fld>
            <a:endParaRPr lang="id-ID"/>
          </a:p>
        </p:txBody>
      </p:sp>
      <p:sp>
        <p:nvSpPr>
          <p:cNvPr id="3" name="Rectangle 2"/>
          <p:cNvSpPr txBox="1">
            <a:spLocks/>
          </p:cNvSpPr>
          <p:nvPr/>
        </p:nvSpPr>
        <p:spPr>
          <a:xfrm>
            <a:off x="1592679" y="4290144"/>
            <a:ext cx="9689040" cy="221166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id-ID" sz="2000" dirty="0" smtClean="0"/>
              <a:t>Aplikasi ini menggunakan warna dominan sebagai fitur dari foto tomat yang diletakkan di depan kamera.</a:t>
            </a:r>
          </a:p>
          <a:p>
            <a:pPr marL="285750" indent="-285750"/>
            <a:r>
              <a:rPr lang="id-ID" sz="2000" dirty="0" smtClean="0"/>
              <a:t>Kematangan buah tomat saat dipetik menentukan lama tidaknya waktu simpan buah tomat.</a:t>
            </a:r>
          </a:p>
          <a:p>
            <a:pPr marL="285750" indent="-285750"/>
            <a:r>
              <a:rPr lang="id-ID" sz="2000" dirty="0" smtClean="0"/>
              <a:t>Kematangan buah tomat dibagi menjadi tiga bagian: mentah, campur dan matang.</a:t>
            </a:r>
          </a:p>
        </p:txBody>
      </p:sp>
      <p:sp>
        <p:nvSpPr>
          <p:cNvPr id="4" name="Title 9"/>
          <p:cNvSpPr txBox="1">
            <a:spLocks/>
          </p:cNvSpPr>
          <p:nvPr/>
        </p:nvSpPr>
        <p:spPr>
          <a:xfrm>
            <a:off x="1473481" y="547632"/>
            <a:ext cx="7781730" cy="990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r>
              <a:rPr lang="id-ID" sz="2400" dirty="0" smtClean="0"/>
              <a:t>APLIKASI DETEKSI KEMATANGAN BUAH TOMAT</a:t>
            </a:r>
            <a:endParaRPr lang="en-US" sz="2400" dirty="0"/>
          </a:p>
        </p:txBody>
      </p:sp>
      <p:pic>
        <p:nvPicPr>
          <p:cNvPr id="5" name="Picture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1592679" y="1693536"/>
            <a:ext cx="2286000" cy="2286000"/>
          </a:xfrm>
          <a:prstGeom prst="rect">
            <a:avLst/>
          </a:prstGeom>
        </p:spPr>
      </p:pic>
      <p:pic>
        <p:nvPicPr>
          <p:cNvPr id="6" name="Picture Placeholder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6969211" y="1693536"/>
            <a:ext cx="2286000" cy="2286000"/>
          </a:xfrm>
          <a:prstGeom prst="rect">
            <a:avLst/>
          </a:prstGeom>
        </p:spPr>
      </p:pic>
      <p:pic>
        <p:nvPicPr>
          <p:cNvPr id="7" name="Picture Placeholder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4280945" y="1693536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176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tohPresentasiUntukModulPENS.pptx" id="{23BD0960-48CD-4C49-89E7-CEC4AC1DB7B4}" vid="{3450A636-DD8D-488F-8024-338A71B42E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1709</TotalTime>
  <Words>689</Words>
  <Application>Microsoft Office PowerPoint</Application>
  <PresentationFormat>Widescreen</PresentationFormat>
  <Paragraphs>159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Myriad Pro</vt:lpstr>
      <vt:lpstr>Times New Roman</vt:lpstr>
      <vt:lpstr>Tema Office</vt:lpstr>
      <vt:lpstr>MODUL 9 Ekstraksi Fitur Warna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Contoh histogram hue index</vt:lpstr>
      <vt:lpstr>Contoh histogram hue index Dengan jumlah INDEX 360</vt:lpstr>
      <vt:lpstr>Contoh histogram hue index Dengan jumlah INDEX 100</vt:lpstr>
      <vt:lpstr>Contoh histogram hue index Dengan jumlah INDEX 40</vt:lpstr>
      <vt:lpstr>Contoh histogram hSV index Dengan jumlah INDEX 40</vt:lpstr>
      <vt:lpstr>PowerPoint Presentation</vt:lpstr>
      <vt:lpstr>Terima Kasih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PERTEMUAN 1 PENGENALAN IMAGE PROCESSING</dc:title>
  <dc:creator>Nana</dc:creator>
  <cp:lastModifiedBy>Nana</cp:lastModifiedBy>
  <cp:revision>99</cp:revision>
  <dcterms:created xsi:type="dcterms:W3CDTF">2016-08-29T14:47:27Z</dcterms:created>
  <dcterms:modified xsi:type="dcterms:W3CDTF">2016-12-19T15:09:51Z</dcterms:modified>
</cp:coreProperties>
</file>